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2" r:id="rId3"/>
    <p:sldId id="260" r:id="rId4"/>
    <p:sldId id="263" r:id="rId5"/>
    <p:sldId id="264" r:id="rId6"/>
    <p:sldId id="265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0EA008-82DD-4DE9-8E33-4EFB8D869763}" v="66" dt="2024-06-17T18:43:59.8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7" autoAdjust="0"/>
    <p:restoredTop sz="94694"/>
  </p:normalViewPr>
  <p:slideViewPr>
    <p:cSldViewPr snapToGrid="0" snapToObjects="1">
      <p:cViewPr varScale="1">
        <p:scale>
          <a:sx n="48" d="100"/>
          <a:sy n="48" d="100"/>
        </p:scale>
        <p:origin x="58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63" d="100"/>
          <a:sy n="163" d="100"/>
        </p:scale>
        <p:origin x="457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84E1E-E540-AC43-BC13-F90D553055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041BA6-039E-8F4D-B7F7-3C8E20B40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38C9C-4B69-864E-9EEE-DFA43CC144D2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469921-4617-FB4C-9847-172FF83023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50DCBB-D829-754E-9E76-36A9E36432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47A92-5E9C-F94E-8B11-4D34C67A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213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9A61E-B1D6-C34D-A321-B3E90F6DE630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A3E603-0EE4-3042-9661-047EB577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49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3E603-0EE4-3042-9661-047EB577E4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3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6703-D0F7-E745-A687-AC990D0C46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34056"/>
            <a:ext cx="9144000" cy="2387600"/>
          </a:xfrm>
        </p:spPr>
        <p:txBody>
          <a:bodyPr anchor="b">
            <a:normAutofit/>
          </a:bodyPr>
          <a:lstStyle>
            <a:lvl1pPr algn="ctr">
              <a:defRPr sz="3600" cap="none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6FFF2-58E4-794E-892D-6FF45321C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1393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7C03E-EF71-2C40-9E45-BF08314EE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5991633"/>
            <a:ext cx="258783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CA613-45CE-304E-89CD-A7CD3E387F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674805" y="4461832"/>
            <a:ext cx="2842389" cy="189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40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ED37-4F17-3341-80DD-6302FD9C0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 cap="none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E732-1F86-874D-B35F-F0D15E08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13372-CC48-6246-83C0-B536F3DCA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5CF31-8755-3E42-B89A-9D67D96D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35332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5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C8D6-6BCB-BD4B-B6E0-92A778004E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 cap="none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4099C-8353-F44E-8406-26AC07974C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8CC49-08EF-8048-B6B2-BC247008F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4376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CBEF1-4544-884E-86EB-537413909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7F880-2CCE-9044-8CE8-A7CF47CE5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4323"/>
            <a:ext cx="2688771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32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9A27-C210-CF48-97F8-943B5EBAC6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 cap="none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EC86A-0D15-764F-AA81-41016E20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33FAA-B5EA-C54D-A18B-17F16CA5F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005974"/>
            <a:ext cx="2670958" cy="365125"/>
          </a:xfrm>
        </p:spPr>
        <p:txBody>
          <a:bodyPr/>
          <a:lstStyle/>
          <a:p>
            <a:fld id="{B4E9AFF7-6653-6A4D-A979-64D2F5BEC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224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onclus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396917"/>
            <a:ext cx="10515600" cy="1186267"/>
          </a:xfrm>
        </p:spPr>
        <p:txBody>
          <a:bodyPr anchor="t">
            <a:normAutofit/>
          </a:bodyPr>
          <a:lstStyle>
            <a:lvl1pPr algn="ctr">
              <a:defRPr sz="3600" cap="none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 for Your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F37B-372F-0146-A20D-449355B2540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867949"/>
            <a:ext cx="5493794" cy="1500187"/>
          </a:xfrm>
        </p:spPr>
        <p:txBody>
          <a:bodyPr anchor="b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Name:</a:t>
            </a:r>
          </a:p>
          <a:p>
            <a:pPr lvl="0"/>
            <a:r>
              <a:rPr lang="en-US" dirty="0"/>
              <a:t>Title:</a:t>
            </a:r>
          </a:p>
          <a:p>
            <a:pPr lvl="0"/>
            <a:r>
              <a:rPr lang="en-US" dirty="0"/>
              <a:t>Email: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F9AC280-2351-6C45-82F9-60D04CD0151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56810" y="5337313"/>
            <a:ext cx="4916491" cy="101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76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4E78-1993-A540-9F01-A28635FB4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835866"/>
            <a:ext cx="10515600" cy="1186267"/>
          </a:xfrm>
        </p:spPr>
        <p:txBody>
          <a:bodyPr anchor="t">
            <a:normAutofit/>
          </a:bodyPr>
          <a:lstStyle>
            <a:lvl1pPr algn="ctr">
              <a:defRPr sz="3600" cap="none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Break</a:t>
            </a:r>
          </a:p>
        </p:txBody>
      </p:sp>
    </p:spTree>
    <p:extLst>
      <p:ext uri="{BB962C8B-B14F-4D97-AF65-F5344CB8AC3E}">
        <p14:creationId xmlns:p14="http://schemas.microsoft.com/office/powerpoint/2010/main" val="261356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4BC199-4655-F541-83EE-721E1D086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45D78-BC86-6C4A-8173-07BC8BF4F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92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9E362-4DC4-BA42-AD46-DCFCBF72C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00432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AB465-CD1B-7A41-8A74-7F4A07B23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00432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9AFF7-6653-6A4D-A979-64D2F5BECA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3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8" r:id="rId5"/>
    <p:sldLayoutId id="2147483659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F9F61-B891-3944-9E22-503B0C38A7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SWIFT UAV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96A461-863C-424F-BAE7-45F2ACA74C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Structural Systems v0.2.3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4FB2FF-1748-1752-C51A-ED679CCD3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9AFF7-6653-6A4D-A979-64D2F5BECA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006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FBAD-F450-1448-A36A-72F6AB77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Design &amp; Manufacturing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7E89-62C2-B143-BEBA-CA6D34981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Current design iteration is focused on:</a:t>
            </a:r>
            <a:endParaRPr lang="en-US">
              <a:cs typeface="Arial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b="1" dirty="0">
                <a:cs typeface="Arial"/>
              </a:rPr>
              <a:t>Structural improvements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b="1" dirty="0">
                <a:cs typeface="Arial"/>
              </a:rPr>
              <a:t>Operational improvements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b="1" u="sng" dirty="0"/>
              <a:t>Design for manufacturability</a:t>
            </a:r>
            <a:endParaRPr lang="en-US" b="1" u="sng">
              <a:cs typeface="Arial"/>
            </a:endParaRPr>
          </a:p>
          <a:p>
            <a:r>
              <a:rPr lang="en-US" dirty="0"/>
              <a:t>The current (v0.2.3) UAV design is </a:t>
            </a:r>
            <a:r>
              <a:rPr lang="en-US" b="1" dirty="0"/>
              <a:t>in production</a:t>
            </a:r>
            <a:endParaRPr lang="en-US" b="1">
              <a:cs typeface="Arial"/>
            </a:endParaRPr>
          </a:p>
          <a:p>
            <a:r>
              <a:rPr lang="en-US" sz="2400" b="1" dirty="0">
                <a:cs typeface="Arial"/>
              </a:rPr>
              <a:t>Initial prints confirm the validity of design changes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D56049-4BDF-9D95-0F32-F88DA07AE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2" y="2254365"/>
            <a:ext cx="5181600" cy="282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41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1A7BA-E3E5-B533-FBA5-5F736DB6A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Modifications for Assembly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D28DD-4706-9BFF-DBB7-57DC479C10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3683" y="1825625"/>
            <a:ext cx="5326117" cy="40437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/>
              <a:t>Locking nubs have been added between wing segments</a:t>
            </a:r>
            <a:endParaRPr lang="en-US" sz="2600" dirty="0">
              <a:cs typeface="Arial"/>
            </a:endParaRPr>
          </a:p>
          <a:p>
            <a:r>
              <a:rPr lang="en-US" sz="2600" dirty="0"/>
              <a:t>They provide multiple structural and functional benefits:</a:t>
            </a:r>
            <a:endParaRPr lang="en-US" sz="2600" dirty="0">
              <a:cs typeface="Arial"/>
            </a:endParaRPr>
          </a:p>
          <a:p>
            <a:pPr lvl="1"/>
            <a:r>
              <a:rPr lang="en-US" sz="2200" b="1" dirty="0"/>
              <a:t>Load Transfer:</a:t>
            </a:r>
            <a:r>
              <a:rPr lang="en-US" sz="2200" dirty="0"/>
              <a:t> Enables transfer of shear loads between wing sections </a:t>
            </a:r>
            <a:endParaRPr lang="en-US" sz="2200" dirty="0">
              <a:cs typeface="Arial"/>
            </a:endParaRPr>
          </a:p>
          <a:p>
            <a:pPr lvl="1"/>
            <a:r>
              <a:rPr lang="en-US" sz="2200" b="1" dirty="0"/>
              <a:t>Improved Assembly:</a:t>
            </a:r>
            <a:r>
              <a:rPr lang="en-US" sz="2200" dirty="0"/>
              <a:t> Enables part indexing for easy assembly </a:t>
            </a:r>
            <a:endParaRPr lang="en-US" sz="2200" dirty="0">
              <a:cs typeface="Arial"/>
            </a:endParaRPr>
          </a:p>
          <a:p>
            <a:pPr lvl="1"/>
            <a:r>
              <a:rPr lang="en-US" sz="2200" b="1" dirty="0"/>
              <a:t>Torsional Stiffness:</a:t>
            </a:r>
            <a:r>
              <a:rPr lang="en-US" sz="2200" dirty="0"/>
              <a:t> Increases torsional resistance substantially</a:t>
            </a:r>
            <a:endParaRPr lang="en-US" sz="2200" dirty="0">
              <a:cs typeface="Arial"/>
            </a:endParaRPr>
          </a:p>
        </p:txBody>
      </p:sp>
      <p:pic>
        <p:nvPicPr>
          <p:cNvPr id="7" name="Content Placeholder 6" descr="A pair of red shoes&#10;&#10;AI-generated content may be incorrect.">
            <a:extLst>
              <a:ext uri="{FF2B5EF4-FFF2-40B4-BE49-F238E27FC236}">
                <a16:creationId xmlns:a16="http://schemas.microsoft.com/office/drawing/2014/main" id="{D3F95BA9-45D5-BAD3-2170-B9B88B91CF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2" y="2232248"/>
            <a:ext cx="2726987" cy="3464372"/>
          </a:xfrm>
          <a:ln w="38100">
            <a:solidFill>
              <a:schemeClr val="bg1"/>
            </a:solidFill>
          </a:ln>
        </p:spPr>
      </p:pic>
      <p:pic>
        <p:nvPicPr>
          <p:cNvPr id="9" name="Picture 8" descr="A red plastic object with holes&#10;&#10;AI-generated content may be incorrect.">
            <a:extLst>
              <a:ext uri="{FF2B5EF4-FFF2-40B4-BE49-F238E27FC236}">
                <a16:creationId xmlns:a16="http://schemas.microsoft.com/office/drawing/2014/main" id="{B38EF728-9780-8E95-96A3-5CCA03521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9793" y="1593412"/>
            <a:ext cx="2859835" cy="298461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823831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4A4E3-E730-27BF-AF76-32B8AD9FF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4A86D-3EF9-2CE6-0F75-6FB460F4F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Structural Modifications for Assembly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8352F-5E31-5AC2-91B6-7364441787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437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/>
              <a:t>Tabs have been added to fuselage sections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/>
              <a:t>Provides indexing points to </a:t>
            </a:r>
            <a:r>
              <a:rPr lang="en-US" sz="2000" b="1"/>
              <a:t>streamline manufacturing</a:t>
            </a:r>
            <a:r>
              <a:rPr lang="en-US" sz="2000"/>
              <a:t> and increase joint rigidity</a:t>
            </a:r>
            <a:endParaRPr lang="en-US" sz="2000">
              <a:cs typeface="Arial"/>
            </a:endParaRPr>
          </a:p>
          <a:p>
            <a:r>
              <a:rPr lang="en-US" sz="2400"/>
              <a:t>A slot has been added to the </a:t>
            </a:r>
            <a:r>
              <a:rPr lang="en-US" sz="2400" b="1"/>
              <a:t>fuselage cover</a:t>
            </a:r>
            <a:r>
              <a:rPr lang="en-US" sz="2400"/>
              <a:t>, allowing rapid access to internal systems for inspection, testing, or quick component replacement.</a:t>
            </a:r>
            <a:endParaRPr lang="en-US" sz="2400">
              <a:cs typeface="Arial"/>
            </a:endParaRPr>
          </a:p>
        </p:txBody>
      </p:sp>
      <p:pic>
        <p:nvPicPr>
          <p:cNvPr id="5" name="Picture 4" descr="A model of a plane&#10;&#10;AI-generated content may be incorrect.">
            <a:extLst>
              <a:ext uri="{FF2B5EF4-FFF2-40B4-BE49-F238E27FC236}">
                <a16:creationId xmlns:a16="http://schemas.microsoft.com/office/drawing/2014/main" id="{2E8DCE03-C528-8B5A-1DF4-A9A48A4D38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1" b="6566"/>
          <a:stretch>
            <a:fillRect/>
          </a:stretch>
        </p:blipFill>
        <p:spPr>
          <a:xfrm>
            <a:off x="6172200" y="1825625"/>
            <a:ext cx="5181600" cy="4043761"/>
          </a:xfrm>
          <a:prstGeom prst="rect">
            <a:avLst/>
          </a:prstGeom>
          <a:noFill/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B93C6589-B1E0-ABE5-FAE0-09954E1DAF5A}"/>
              </a:ext>
            </a:extLst>
          </p:cNvPr>
          <p:cNvSpPr/>
          <p:nvPr/>
        </p:nvSpPr>
        <p:spPr>
          <a:xfrm rot="20100000">
            <a:off x="8211030" y="4154568"/>
            <a:ext cx="1083879" cy="21020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54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3A34-EFCC-527C-4A64-E307FC284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Avionics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3E108-AD40-ED5B-9E80-C507CD0AB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145227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Avionics integration is being conducted in parallel with the 3D printing, ensuring that mounting provisions and clearances are accounted for as well as reducing total build time.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9E8170-7F28-E79C-D149-AF591065E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86948" y="1753101"/>
            <a:ext cx="5866451" cy="2145227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A 20×20 mm T-slot</a:t>
            </a:r>
            <a:r>
              <a:rPr lang="en-US" sz="1800" b="1" dirty="0"/>
              <a:t> </a:t>
            </a:r>
            <a:r>
              <a:rPr lang="en-US" sz="1800" dirty="0"/>
              <a:t>aluminum bar has been embedded into the fuselage base.</a:t>
            </a:r>
          </a:p>
          <a:p>
            <a:pPr marL="457200" lvl="1" indent="0">
              <a:buNone/>
            </a:pPr>
            <a:r>
              <a:rPr lang="en-US" sz="1600" dirty="0"/>
              <a:t>This bar provides a </a:t>
            </a:r>
            <a:r>
              <a:rPr lang="en-US" sz="1600" b="1" dirty="0"/>
              <a:t>universal mounting interface</a:t>
            </a:r>
            <a:r>
              <a:rPr lang="en-US" sz="1600" dirty="0"/>
              <a:t> for avionics trays and payloads. </a:t>
            </a:r>
          </a:p>
          <a:p>
            <a:pPr marL="457200" lvl="1" indent="0">
              <a:buNone/>
            </a:pPr>
            <a:r>
              <a:rPr lang="en-US" sz="1600" dirty="0"/>
              <a:t>Allows for </a:t>
            </a:r>
            <a:r>
              <a:rPr lang="en-US" sz="1600" b="1" dirty="0"/>
              <a:t>easy reconfiguration </a:t>
            </a:r>
            <a:r>
              <a:rPr lang="en-US" sz="1600" dirty="0"/>
              <a:t>between different missions or experimental setup and reduces the need for additional structural modification when introducing new equipment.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6CE8DF-75B6-99FD-F9C6-2CF4D020E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419399" y="3789316"/>
            <a:ext cx="5426781" cy="19191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8BA5A9-09C7-874B-31AE-2BA6C9DA7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874" y="4105790"/>
            <a:ext cx="5997471" cy="214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275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A7638-2DC6-57AC-8E4E-B52953B19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Payload Accommodation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7CCD1-C55D-4B3F-54C0-8F1BD111854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 </a:t>
            </a:r>
            <a:r>
              <a:rPr lang="en-US" b="1" dirty="0"/>
              <a:t>pylon structure </a:t>
            </a:r>
            <a:r>
              <a:rPr lang="en-US" dirty="0"/>
              <a:t>has been upgraded to support the mounting of additional mission-specific equipment, such as environmental sensors. This structure opens the door for </a:t>
            </a:r>
            <a:r>
              <a:rPr lang="en-US" b="1" dirty="0"/>
              <a:t>collaborative research projects</a:t>
            </a:r>
            <a:r>
              <a:rPr lang="en-US" dirty="0"/>
              <a:t>, where external partners can attach their instrumentation without altering the main aircraft structure. Future upgrades may include quick-release interfaces.</a:t>
            </a:r>
          </a:p>
        </p:txBody>
      </p:sp>
      <p:pic>
        <p:nvPicPr>
          <p:cNvPr id="6" name="Content Placeholder 5" descr="A red and white toy airplane&#10;&#10;AI-generated content may be incorrect.">
            <a:extLst>
              <a:ext uri="{FF2B5EF4-FFF2-40B4-BE49-F238E27FC236}">
                <a16:creationId xmlns:a16="http://schemas.microsoft.com/office/drawing/2014/main" id="{6C73194A-00B7-FD3C-D466-8099B8930A7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3249789"/>
            <a:ext cx="5181600" cy="1195035"/>
          </a:xfrm>
        </p:spPr>
      </p:pic>
      <p:pic>
        <p:nvPicPr>
          <p:cNvPr id="8" name="Picture 7" descr="A red and white object with a long handle&#10;&#10;AI-generated content may be incorrect.">
            <a:extLst>
              <a:ext uri="{FF2B5EF4-FFF2-40B4-BE49-F238E27FC236}">
                <a16:creationId xmlns:a16="http://schemas.microsoft.com/office/drawing/2014/main" id="{1032E684-218F-E999-CBE8-A21DE37BA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1" y="1507253"/>
            <a:ext cx="5181600" cy="153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82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4FC6-FE3D-7B45-84BE-3C726AB1D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Your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473F4-C73D-8C4A-8929-A707A3759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Lab GitHub: github.com/arts-laboratory</a:t>
            </a:r>
          </a:p>
        </p:txBody>
      </p:sp>
    </p:spTree>
    <p:extLst>
      <p:ext uri="{BB962C8B-B14F-4D97-AF65-F5344CB8AC3E}">
        <p14:creationId xmlns:p14="http://schemas.microsoft.com/office/powerpoint/2010/main" val="3387642774"/>
      </p:ext>
    </p:extLst>
  </p:cSld>
  <p:clrMapOvr>
    <a:masterClrMapping/>
  </p:clrMapOvr>
</p:sld>
</file>

<file path=ppt/theme/theme1.xml><?xml version="1.0" encoding="utf-8"?>
<a:theme xmlns:a="http://schemas.openxmlformats.org/drawingml/2006/main" name="UofSC Simple Theme">
  <a:themeElements>
    <a:clrScheme name="Custom 1">
      <a:dk1>
        <a:srgbClr val="000000"/>
      </a:dk1>
      <a:lt1>
        <a:srgbClr val="FFFFFF"/>
      </a:lt1>
      <a:dk2>
        <a:srgbClr val="73000A"/>
      </a:dk2>
      <a:lt2>
        <a:srgbClr val="E7E6E6"/>
      </a:lt2>
      <a:accent1>
        <a:srgbClr val="0D3841"/>
      </a:accent1>
      <a:accent2>
        <a:srgbClr val="E23B38"/>
      </a:accent2>
      <a:accent3>
        <a:srgbClr val="759005"/>
      </a:accent3>
      <a:accent4>
        <a:srgbClr val="FFF89E"/>
      </a:accent4>
      <a:accent5>
        <a:srgbClr val="3277B6"/>
      </a:accent5>
      <a:accent6>
        <a:srgbClr val="C1D832"/>
      </a:accent6>
      <a:hlink>
        <a:srgbClr val="73000A"/>
      </a:hlink>
      <a:folHlink>
        <a:srgbClr val="E23B38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E35BC0C-4535-7F41-8EDB-CB375E44534D}" vid="{89EE9AB1-1FC3-EE42-B60A-9165AA834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usc_engineering_powerpoint</Template>
  <TotalTime>51</TotalTime>
  <Words>285</Words>
  <Application>Microsoft Office PowerPoint</Application>
  <PresentationFormat>Widescreen</PresentationFormat>
  <Paragraphs>30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Courier New</vt:lpstr>
      <vt:lpstr>UofSC Simple Theme</vt:lpstr>
      <vt:lpstr>SWIFT UAV</vt:lpstr>
      <vt:lpstr>Design &amp; Manufacturing Progress</vt:lpstr>
      <vt:lpstr>Structural Modifications for Assembly</vt:lpstr>
      <vt:lpstr>Structural Modifications for Assembly</vt:lpstr>
      <vt:lpstr>Avionics Integration</vt:lpstr>
      <vt:lpstr>Future Payload Accommodation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Austin Downey</dc:creator>
  <cp:lastModifiedBy>Garcia-Sandoval, Mateo</cp:lastModifiedBy>
  <cp:revision>13</cp:revision>
  <dcterms:created xsi:type="dcterms:W3CDTF">2024-06-17T18:22:44Z</dcterms:created>
  <dcterms:modified xsi:type="dcterms:W3CDTF">2025-10-24T14:21:56Z</dcterms:modified>
</cp:coreProperties>
</file>

<file path=docProps/thumbnail.jpeg>
</file>